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  <p:sldMasterId id="2147484792" r:id="rId3"/>
  </p:sldMasterIdLst>
  <p:notesMasterIdLst>
    <p:notesMasterId r:id="rId27"/>
  </p:notesMasterIdLst>
  <p:sldIdLst>
    <p:sldId id="277" r:id="rId4"/>
    <p:sldId id="666" r:id="rId5"/>
    <p:sldId id="667" r:id="rId6"/>
    <p:sldId id="668" r:id="rId7"/>
    <p:sldId id="669" r:id="rId8"/>
    <p:sldId id="670" r:id="rId9"/>
    <p:sldId id="671" r:id="rId10"/>
    <p:sldId id="672" r:id="rId11"/>
    <p:sldId id="673" r:id="rId12"/>
    <p:sldId id="674" r:id="rId13"/>
    <p:sldId id="675" r:id="rId14"/>
    <p:sldId id="676" r:id="rId15"/>
    <p:sldId id="677" r:id="rId16"/>
    <p:sldId id="678" r:id="rId17"/>
    <p:sldId id="679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517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C11F"/>
    <a:srgbClr val="00CC00"/>
    <a:srgbClr val="200AC2"/>
    <a:srgbClr val="990000"/>
    <a:srgbClr val="F36253"/>
    <a:srgbClr val="57F380"/>
    <a:srgbClr val="008000"/>
    <a:srgbClr val="04D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9281" autoAdjust="0"/>
  </p:normalViewPr>
  <p:slideViewPr>
    <p:cSldViewPr>
      <p:cViewPr varScale="1">
        <p:scale>
          <a:sx n="70" d="100"/>
          <a:sy n="70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123A0F-88A1-46E0-9C9E-519C7FD11565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892F5C5-65C4-4F7C-B880-6EC258D0005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42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pPr eaLnBrk="1" hangingPunct="1">
              <a:spcBef>
                <a:spcPct val="0"/>
              </a:spcBef>
            </a:pPr>
            <a:endParaRPr/>
          </a:p>
          <a:p>
            <a:pPr eaLnBrk="1" hangingPunct="1">
              <a:spcBef>
                <a:spcPct val="0"/>
              </a:spcBef>
            </a:pPr>
            <a:r>
              <a:t>Para obter mais exemplos de modelos, clique na guia Arquivo e, na guia Novo, clique em Exemplos de Modelos.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885FD1-21D7-42B1-8368-84C8757F11AA}" type="slidenum">
              <a:rPr lang="pt-BR" sz="1200">
                <a:latin typeface="Calibri" panose="020F0502020204030204" pitchFamily="34" charset="0"/>
              </a:rPr>
              <a:pPr eaLnBrk="1" hangingPunct="1"/>
              <a:t>1</a:t>
            </a:fld>
            <a:endParaRPr 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8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</a:t>
            </a:r>
            <a:r>
              <a:rPr lang="pt-BR" baseline="0" dirty="0"/>
              <a:t> </a:t>
            </a:r>
            <a:r>
              <a:rPr lang="pt-BR" baseline="0" dirty="0" err="1"/>
              <a:t>orgãos</a:t>
            </a:r>
            <a:r>
              <a:rPr lang="pt-BR" baseline="0" dirty="0"/>
              <a:t> genitais femininos incluem: ovários (gônadas – produção de células sexuais/gameta - óvulos, produção de hormônios sexuais</a:t>
            </a:r>
            <a:r>
              <a:rPr lang="pt-BR" baseline="0"/>
              <a:t>: estrógeno </a:t>
            </a:r>
            <a:r>
              <a:rPr lang="pt-BR" baseline="0" dirty="0"/>
              <a:t>e progesterona), tubas uterinas (Falópio) ou </a:t>
            </a:r>
            <a:r>
              <a:rPr lang="pt-BR" baseline="0" dirty="0" err="1"/>
              <a:t>ovidutos</a:t>
            </a:r>
            <a:r>
              <a:rPr lang="pt-BR" baseline="0" dirty="0"/>
              <a:t> (....), </a:t>
            </a:r>
            <a:r>
              <a:rPr lang="pt-BR" baseline="0" dirty="0" err="1"/>
              <a:t>utero</a:t>
            </a:r>
            <a:r>
              <a:rPr lang="pt-BR" baseline="0" dirty="0"/>
              <a:t>, vagina e pudendo feminino (vulva)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1161-1093-433B-9778-C50F5298FA0C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7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São 2</a:t>
            </a:r>
          </a:p>
          <a:p>
            <a:r>
              <a:rPr lang="pt-BR" dirty="0"/>
              <a:t>Tamanho de uma amêndoa sem casca</a:t>
            </a:r>
          </a:p>
          <a:p>
            <a:r>
              <a:rPr lang="pt-BR" dirty="0"/>
              <a:t>Homologo ao testículo</a:t>
            </a:r>
          </a:p>
          <a:p>
            <a:r>
              <a:rPr lang="pt-BR" dirty="0" err="1"/>
              <a:t>Mesovario</a:t>
            </a:r>
            <a:r>
              <a:rPr lang="pt-BR" dirty="0"/>
              <a:t>: dobra do peritônio – fixa/suspende os </a:t>
            </a:r>
            <a:r>
              <a:rPr lang="pt-BR" dirty="0" err="1"/>
              <a:t>ovarios</a:t>
            </a:r>
            <a:r>
              <a:rPr lang="pt-BR" dirty="0"/>
              <a:t> na cavidade </a:t>
            </a:r>
            <a:r>
              <a:rPr lang="pt-BR" dirty="0" err="1"/>
              <a:t>pelvica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1161-1093-433B-9778-C50F5298FA0C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3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LOBULOS: Compartimentos onde ficam as </a:t>
            </a:r>
            <a:r>
              <a:rPr lang="pt-BR" dirty="0" err="1"/>
              <a:t>glandulas</a:t>
            </a:r>
            <a:r>
              <a:rPr lang="pt-BR" dirty="0"/>
              <a:t> que secretam leite - </a:t>
            </a:r>
            <a:r>
              <a:rPr lang="pt-BR" dirty="0" err="1"/>
              <a:t>alveólos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1161-1093-433B-9778-C50F5298FA0C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6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5B2CE2-962D-40E3-AAD6-755F268F8516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0695-8BE0-4140-9693-F07658A5A5F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54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pt-BR"/>
            </a:lvl1pPr>
          </a:lstStyle>
          <a:p>
            <a:pPr lvl="0"/>
            <a:r>
              <a:rPr lang="pt-BR" noProof="0"/>
              <a:t>Clique no ícone para adicionar mídia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B8EB12-795F-4687-A9B1-214758E2AE38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EEBD5C-DA20-47BC-A7F6-AD0024F4307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56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85F877-871D-486A-9398-72DCF5524EF2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21531-268B-44B9-8254-C3C1B3953F8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9131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5373-0760-422C-B58A-70312A437759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8F404-BB64-4D4D-A5E5-0BB33074D68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45135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270468F-BFED-4704-A905-80EAA7B10374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1EE18C6F-DD5E-4A7F-BD9E-9CF7DC687AA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6540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1CCC-D027-4AB7-95FF-B157246F3334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819AC5E-9DF2-4D80-9B0C-898A6576148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80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2530-6554-41FD-83DF-2BA25AF07336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C0204-4FD8-4000-A954-BD95F784C9E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52380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2AA2-6FCE-4144-A90D-C26752B1A853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AF5AC5C-F8C7-4E68-A92E-6C74B5C3455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9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9C9D-6F58-4032-B237-41390F040BA5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94C8B-931B-4BA0-8FE2-7CC23B6AC8D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2944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6CDA-BBC3-4B31-AF0E-5DC9CEF7990A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AD485-2247-4B8A-8EC8-24290E8F57D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69392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678C-491A-4F73-97E3-AA64C39CA3C5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A0FE7-A8D4-4FCF-AB5D-793368349F3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074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957D4F53-B139-4519-BBB2-AB3B3601351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77430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CD93-8CE7-48D9-9829-2ECE5CDA088C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A2861-01E4-4443-B653-5562F6B4559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34443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493A-89CF-476C-A8F2-FC27828B39AC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98AC6-49AD-4E9D-A8C3-13161791D88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6227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E48D-659D-4EA5-AD50-88A06136C69E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3D1D3EB-1471-47E7-8F41-5BDE918A8F1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8878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FF10-71BE-4536-BA20-6C23AC325DD8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51099-1389-4B43-8029-C79ABFED892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358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A6D6-7CEA-4A85-8976-5D6EE23944D8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53AD-67BF-435B-A382-97F00F407A9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26685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3B8C-6E1A-44C9-9FB1-CFABEA0F0593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7C0E-CCE1-463F-B02E-95F3E3506EB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3159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31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104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3535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523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EA507DD0-AD0E-435D-A3CC-52045B20D387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02A6889A-9A12-4AE0-9212-DB0A0D4C2DD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321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392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050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4329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3171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5420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593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072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EEE77D2-9EAA-42C3-B66E-161749E81289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1F8B764C-2B92-48FF-87A0-5415E84181A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4610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6412-2E09-4DFD-A9E0-57B676999431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55CB3-7761-48E6-B071-D966C322ED2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655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9A2796-E277-4F30-9EC1-3EA0DB70EF32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0BAF86-6B30-46A5-B8D8-A87EB30B14F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958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65CF-2596-480E-8C51-68278BE52FC2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9BE57-3FBF-49D7-9CAC-CF8DD5EE4CE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42690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5C8686-DAFF-49F6-AFA7-0100DBBC68EC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81640B-1775-433F-9A64-5859255A8E1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720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5A544D-79AA-4B18-92DB-2D34C70E5134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2D4D5-3998-4CBB-9892-52815037525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1908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27E67-2157-4A1F-B509-B932EAFA3D2E}" type="datetimeFigureOut">
              <a:rPr lang="pt-BR"/>
              <a:pPr>
                <a:defRPr/>
              </a:pPr>
              <a:t>01/11/2024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fld id="{DC6FCF7B-4F0D-485D-986C-64870CF26E0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  <p:sldLayoutId id="2147484787" r:id="rId12"/>
    <p:sldLayoutId id="2147484788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86916-4724-4986-BA94-8D40C5743A6D}" type="datetimeFigureOut">
              <a:rPr lang="pt-BR"/>
              <a:pPr>
                <a:defRPr/>
              </a:pPr>
              <a:t>01/11/2024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1AD28849-0B15-4F14-98A1-32C59489314D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67" r:id="rId2"/>
    <p:sldLayoutId id="2147484790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91" r:id="rId9"/>
    <p:sldLayoutId id="2147484773" r:id="rId10"/>
    <p:sldLayoutId id="2147484774" r:id="rId11"/>
    <p:sldLayoutId id="2147484775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804FAC-0AC4-43EF-9D6A-304DC528BB6C}" type="datetimeFigureOut">
              <a:rPr lang="pt-BR" smtClean="0"/>
              <a:pPr/>
              <a:t>01/11/2024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4A506C-3527-42EE-95A5-BB293C51DE8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1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97288" y="1052513"/>
            <a:ext cx="5338762" cy="141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1900" dirty="0">
                <a:solidFill>
                  <a:schemeClr val="tx1"/>
                </a:solidFill>
              </a:rPr>
              <a:t> </a:t>
            </a:r>
            <a:r>
              <a:rPr sz="1900" b="1" dirty="0" err="1">
                <a:solidFill>
                  <a:schemeClr val="tx1"/>
                </a:solidFill>
              </a:rPr>
              <a:t>Profº</a:t>
            </a:r>
            <a:r>
              <a:rPr lang="pt-BR" sz="1900" b="1" dirty="0">
                <a:solidFill>
                  <a:schemeClr val="tx1"/>
                </a:solidFill>
              </a:rPr>
              <a:t> Ms.</a:t>
            </a:r>
            <a:r>
              <a:rPr sz="1900" b="1" dirty="0">
                <a:solidFill>
                  <a:schemeClr val="tx1"/>
                </a:solidFill>
              </a:rPr>
              <a:t> Leonardo Eduardo Ferreira</a:t>
            </a:r>
          </a:p>
          <a:p>
            <a:pPr>
              <a:lnSpc>
                <a:spcPct val="8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Foz</a:t>
            </a:r>
            <a:r>
              <a:rPr lang="en-US" sz="1900" dirty="0">
                <a:solidFill>
                  <a:schemeClr val="tx1"/>
                </a:solidFill>
              </a:rPr>
              <a:t> do Iguaçu, 06 de </a:t>
            </a:r>
            <a:r>
              <a:rPr lang="en-US" sz="1900" dirty="0" err="1">
                <a:solidFill>
                  <a:schemeClr val="tx1"/>
                </a:solidFill>
              </a:rPr>
              <a:t>Julho</a:t>
            </a:r>
            <a:r>
              <a:rPr lang="en-US" sz="1900" dirty="0">
                <a:solidFill>
                  <a:schemeClr val="tx1"/>
                </a:solidFill>
              </a:rPr>
              <a:t>, 2020.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3695700"/>
            <a:ext cx="7273925" cy="9572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400" dirty="0">
                <a:solidFill>
                  <a:schemeClr val="accent2"/>
                </a:solidFill>
              </a:rPr>
              <a:t>Revisão - Biologia</a:t>
            </a:r>
            <a:br>
              <a:rPr sz="2400" dirty="0">
                <a:solidFill>
                  <a:schemeClr val="accent2"/>
                </a:solidFill>
              </a:rPr>
            </a:br>
            <a:r>
              <a:rPr sz="2400" dirty="0">
                <a:solidFill>
                  <a:schemeClr val="accent2"/>
                </a:solidFill>
              </a:rPr>
              <a:t>Sistemas: Visão geral</a:t>
            </a:r>
            <a:br>
              <a:rPr sz="3200" b="0" dirty="0">
                <a:solidFill>
                  <a:srgbClr val="262626"/>
                </a:solidFill>
                <a:latin typeface="Arial" charset="0"/>
                <a:cs typeface="Arial" charset="0"/>
              </a:rPr>
            </a:b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4149725"/>
            <a:ext cx="72739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Locomotor,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Fisiologia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 da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Digestão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Morfofisiologia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 do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Reprodutor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30" y="4919166"/>
            <a:ext cx="1876013" cy="1606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ÚTERO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9706"/>
            <a:ext cx="4032448" cy="442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80112" y="40770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Orifício externo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03848" y="60119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Posição de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anteroflexão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8144" y="31316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Fórnice posterior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35996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Orifício interno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42838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Canal vaginal</a:t>
            </a:r>
          </a:p>
        </p:txBody>
      </p:sp>
    </p:spTree>
    <p:extLst>
      <p:ext uri="{BB962C8B-B14F-4D97-AF65-F5344CB8AC3E}">
        <p14:creationId xmlns:p14="http://schemas.microsoft.com/office/powerpoint/2010/main" val="416032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ÚTERO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3113"/>
            <a:ext cx="3197250" cy="484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2987824" y="3429000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3491880" y="386104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2339752" y="3068960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27584" y="285293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PERIMÉTRIO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03648" y="327569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MIOMÉTRIO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07704" y="370774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ENDOMÉTRIO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12160" y="5589240"/>
            <a:ext cx="201622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Óstio externo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99992" y="4077072"/>
            <a:ext cx="201622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Óstio interno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6372200" y="426173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228184" y="274579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Cavidade do útero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04248" y="45828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Canal do colo do útero</a:t>
            </a:r>
          </a:p>
        </p:txBody>
      </p:sp>
    </p:spTree>
    <p:extLst>
      <p:ext uri="{BB962C8B-B14F-4D97-AF65-F5344CB8AC3E}">
        <p14:creationId xmlns:p14="http://schemas.microsoft.com/office/powerpoint/2010/main" val="16399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ÚTERO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94" y="1238606"/>
            <a:ext cx="4947454" cy="48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83768" y="52919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Canal vaginal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60132" y="41665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Colo uterino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24128" y="30689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Corpo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35896" y="17635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Fundo uterino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95736" y="32129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Tuba uterina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27784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abertura da tuba uterina</a:t>
            </a:r>
          </a:p>
        </p:txBody>
      </p:sp>
    </p:spTree>
    <p:extLst>
      <p:ext uri="{BB962C8B-B14F-4D97-AF65-F5344CB8AC3E}">
        <p14:creationId xmlns:p14="http://schemas.microsoft.com/office/powerpoint/2010/main" val="416599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ÚTERO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53" y="2633663"/>
            <a:ext cx="3602839" cy="28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1640" y="59492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COLO UTERINO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2160" y="34917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Colo uterino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96136" y="39237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Fórnice lateral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80112" y="46438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Fórnice posterior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5656" y="38610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Fórnice lateral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75656" y="29156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Fórnice anterior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" y="5085184"/>
            <a:ext cx="1674488" cy="167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555776" y="52199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Lâmina do espéculo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26276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Lâmina do espéculo</a:t>
            </a:r>
          </a:p>
        </p:txBody>
      </p:sp>
    </p:spTree>
    <p:extLst>
      <p:ext uri="{BB962C8B-B14F-4D97-AF65-F5344CB8AC3E}">
        <p14:creationId xmlns:p14="http://schemas.microsoft.com/office/powerpoint/2010/main" val="278195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7" descr="S-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8924" y="1219200"/>
            <a:ext cx="5406151" cy="493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07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PUDENDO FEMININO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3063"/>
            <a:ext cx="5544616" cy="506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660232" y="1988840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Prepúcio do clitóris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60232" y="2276872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Glande do clitóris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60232" y="2627620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Prega lateral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96744" y="2996952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Prega medial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44208" y="3356992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Abertura do ducto da glândula 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parauretral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60232" y="4211796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lábio menor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588224" y="4643844"/>
            <a:ext cx="244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Abertura do ducto da glândula vestibular maior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4869160"/>
            <a:ext cx="2768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Comissura posterior da vulva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4427820"/>
            <a:ext cx="1664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Abertura vaginal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61832" y="407707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Hímen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7544" y="328498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Vestíbulo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(entre os pequenos lábios)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77189" y="2924944"/>
            <a:ext cx="1628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Abertura uretral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340600" y="2492896"/>
            <a:ext cx="8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Frênulo</a:t>
            </a:r>
          </a:p>
        </p:txBody>
      </p:sp>
    </p:spTree>
    <p:extLst>
      <p:ext uri="{BB962C8B-B14F-4D97-AF65-F5344CB8AC3E}">
        <p14:creationId xmlns:p14="http://schemas.microsoft.com/office/powerpoint/2010/main" val="104157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PERÍNEO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896544" cy="45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637203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 períneo contém e fixa as raízes da genitália externa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59632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Glande do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clítoris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4048" y="54359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Membrana perineal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11760" y="544522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Raízes da genitália externa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7744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Corpo do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clítoris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50758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Orifício uretral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47158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Orifício vaginal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427984" y="292494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Forame obturado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28184" y="429309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Tuberosidade isquiática</a:t>
            </a:r>
          </a:p>
        </p:txBody>
      </p:sp>
    </p:spTree>
    <p:extLst>
      <p:ext uri="{BB962C8B-B14F-4D97-AF65-F5344CB8AC3E}">
        <p14:creationId xmlns:p14="http://schemas.microsoft.com/office/powerpoint/2010/main" val="42181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TRIÂNGULO UROGENITAL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7038"/>
            <a:ext cx="5739924" cy="48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97246" y="1553220"/>
            <a:ext cx="7272808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PERÍNEO: é uma região em forma de diamante posicionada inferiormente ao assoalho pélvico entre as coxas.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Divide-se em: </a:t>
            </a:r>
            <a:r>
              <a:rPr kumimoji="0" lang="pt-BR" sz="2000" b="0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triangulo urogenital anterior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(abertura dos sistemas genitais e funciona ancorando a genitália externa) </a:t>
            </a:r>
            <a:r>
              <a:rPr kumimoji="0" lang="pt-BR" sz="2000" b="0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e triangulo anal posterior 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(ânus e esfíncter externo do ânus).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300192" y="19168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Corpo do clitóris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131840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Corpos cavernosos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95936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Pele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07704" y="213459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Glande do clitóris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8520" y="36450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Corpo cavernoso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277163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Raíz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clítoris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(parte fixada do Corpo cavernoso)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58679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Glândula vestibular maior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9944" y="44371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Bulbo do vestíbulo</a:t>
            </a:r>
          </a:p>
        </p:txBody>
      </p:sp>
    </p:spTree>
    <p:extLst>
      <p:ext uri="{BB962C8B-B14F-4D97-AF65-F5344CB8AC3E}">
        <p14:creationId xmlns:p14="http://schemas.microsoft.com/office/powerpoint/2010/main" val="15110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PERÍNEO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1629"/>
            <a:ext cx="6480720" cy="445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7664" y="59492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CARACTERÍSTICAS SUPERFICIAIS DO PERÍNEO EM MULHERES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TRIÂNGULO UROGENITAL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47971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TRIÂNGULO ANAL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32849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Tuberosidade isquiática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56176" y="35010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Comissura posterior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55792" y="1078992"/>
            <a:ext cx="165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Monte púbico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95952" y="1231392"/>
            <a:ext cx="165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Sínfise púbica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23928" y="5435932"/>
            <a:ext cx="165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Cóccix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020288" y="4941168"/>
            <a:ext cx="165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Abertura anal</a:t>
            </a:r>
          </a:p>
        </p:txBody>
      </p:sp>
    </p:spTree>
    <p:extLst>
      <p:ext uri="{BB962C8B-B14F-4D97-AF65-F5344CB8AC3E}">
        <p14:creationId xmlns:p14="http://schemas.microsoft.com/office/powerpoint/2010/main" val="318704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ORGÃOS GENITAIS EXTERNOS</a:t>
            </a:r>
          </a:p>
        </p:txBody>
      </p:sp>
      <p:pic>
        <p:nvPicPr>
          <p:cNvPr id="4" name="Imagem 2" descr="26_03 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7"/>
          <a:stretch>
            <a:fillRect/>
          </a:stretch>
        </p:blipFill>
        <p:spPr bwMode="auto">
          <a:xfrm>
            <a:off x="971922" y="1169985"/>
            <a:ext cx="7344494" cy="51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5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ORGÃOS GENITAIS FEMININOS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Gônadas</a:t>
            </a:r>
          </a:p>
          <a:p>
            <a:r>
              <a:rPr lang="pt-BR" dirty="0"/>
              <a:t>Vias condutoras dos gametas</a:t>
            </a:r>
          </a:p>
          <a:p>
            <a:r>
              <a:rPr lang="pt-BR" dirty="0"/>
              <a:t>Órgão que abriga</a:t>
            </a:r>
          </a:p>
          <a:p>
            <a:r>
              <a:rPr lang="pt-BR" dirty="0"/>
              <a:t>Órgão de cópula</a:t>
            </a:r>
          </a:p>
          <a:p>
            <a:r>
              <a:rPr lang="pt-BR" dirty="0"/>
              <a:t>Glândulas anexas</a:t>
            </a:r>
          </a:p>
          <a:p>
            <a:r>
              <a:rPr lang="pt-BR" dirty="0"/>
              <a:t>Estruturas eréteis</a:t>
            </a:r>
          </a:p>
          <a:p>
            <a:r>
              <a:rPr lang="pt-BR" dirty="0"/>
              <a:t>Órgão genitais externos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857752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Ovários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857752" y="177378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Tubas uterinas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29190" y="22859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Útero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929190" y="27146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Vagina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29190" y="3143248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Glândulas vestibulares maiores e menores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000628" y="364331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Clitóris e bulbo do vestíbulo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000628" y="414338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Pudendo ou vulva – monte do púbis, lábios maiores, lábios menores, clitóris, bulbo do vestíbulo e glândulas vestibulares </a:t>
            </a:r>
          </a:p>
        </p:txBody>
      </p:sp>
    </p:spTree>
    <p:extLst>
      <p:ext uri="{BB962C8B-B14F-4D97-AF65-F5344CB8AC3E}">
        <p14:creationId xmlns:p14="http://schemas.microsoft.com/office/powerpoint/2010/main" val="1298912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12968" cy="98566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ESTRUTURAS HOMÓLOGAS DOS SISTEMAS GENITAS FEMININO E MASCULINO</a:t>
            </a:r>
          </a:p>
          <a:p>
            <a:pPr marL="0" indent="0" algn="ctr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2276872"/>
          <a:ext cx="871296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ESTRUTURAS FEMININAS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ESTRUTURAS MASCULINAS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OVÁRIOS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TESTÍCULOS</a:t>
                      </a:r>
                    </a:p>
                  </a:txBody>
                  <a:tcPr>
                    <a:solidFill>
                      <a:srgbClr val="0070C0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ÓVULO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ESPERMATOZÓIDE</a:t>
                      </a:r>
                    </a:p>
                  </a:txBody>
                  <a:tcPr>
                    <a:solidFill>
                      <a:srgbClr val="CCECFF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LÁBIOS</a:t>
                      </a:r>
                      <a:r>
                        <a:rPr lang="pt-BR" sz="1600" baseline="0" dirty="0"/>
                        <a:t> MAIORES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ESCROTO</a:t>
                      </a:r>
                    </a:p>
                  </a:txBody>
                  <a:tcPr>
                    <a:solidFill>
                      <a:srgbClr val="0070C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LÁBIOS</a:t>
                      </a:r>
                      <a:r>
                        <a:rPr lang="pt-BR" sz="1600" baseline="0" dirty="0"/>
                        <a:t> MENORES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PARTE ESPONJOSA DA URETRA</a:t>
                      </a:r>
                    </a:p>
                  </a:txBody>
                  <a:tcPr>
                    <a:solidFill>
                      <a:srgbClr val="CCECFF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VESTÍBULO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PARTE MEMBRANÁCEA</a:t>
                      </a:r>
                      <a:r>
                        <a:rPr lang="pt-BR" sz="1600" baseline="0" dirty="0"/>
                        <a:t> </a:t>
                      </a:r>
                      <a:r>
                        <a:rPr lang="pt-BR" sz="1600" dirty="0"/>
                        <a:t>DA URETRA</a:t>
                      </a:r>
                    </a:p>
                  </a:txBody>
                  <a:tcPr>
                    <a:solidFill>
                      <a:srgbClr val="0070C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BULBO DO VESTÍBULO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CORPO ESPONJOSO</a:t>
                      </a:r>
                      <a:r>
                        <a:rPr lang="pt-BR" sz="1600" baseline="0" dirty="0"/>
                        <a:t> E  BULBO DO PÊNIS</a:t>
                      </a:r>
                      <a:endParaRPr lang="pt-BR" sz="1600" dirty="0"/>
                    </a:p>
                  </a:txBody>
                  <a:tcPr>
                    <a:solidFill>
                      <a:srgbClr val="CCECFF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CLITÓRIS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GLANDE DO PÊNIS</a:t>
                      </a:r>
                    </a:p>
                  </a:txBody>
                  <a:tcPr>
                    <a:solidFill>
                      <a:srgbClr val="0070C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GLÂNDULAS PARAURETRAIS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PRÓSTATA</a:t>
                      </a:r>
                    </a:p>
                  </a:txBody>
                  <a:tcPr>
                    <a:solidFill>
                      <a:srgbClr val="CCECFF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GLÂNDULAS VESTIBULARES MAIORES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GLÂNDULAS BULBOURETRAIS ( DE COWPER)</a:t>
                      </a:r>
                    </a:p>
                  </a:txBody>
                  <a:tcPr>
                    <a:solidFill>
                      <a:srgbClr val="0070C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34144"/>
            <a:ext cx="8229600" cy="990600"/>
          </a:xfrm>
        </p:spPr>
        <p:txBody>
          <a:bodyPr/>
          <a:lstStyle/>
          <a:p>
            <a:r>
              <a:rPr lang="pt-BR" dirty="0"/>
              <a:t>MAMAS</a:t>
            </a:r>
          </a:p>
        </p:txBody>
      </p:sp>
      <p:pic>
        <p:nvPicPr>
          <p:cNvPr id="6" name="Picture 7" descr="Digitalizar0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177327"/>
            <a:ext cx="6624637" cy="5157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8072" y="220486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costelas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70774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Músculos intercostais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7000" y="507589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Lóbulos com alvéolos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28792" y="238953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Seio lactífero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48264" y="341970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Ductos mamários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515719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Ductos mamários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08512" y="485986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Seio lactífero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164288" y="298766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Aréola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273952" y="2699628"/>
            <a:ext cx="190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Papila mamária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60040" y="334770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Tec. adiposo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12632" y="2636912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Músculo peitoral maior</a:t>
            </a:r>
          </a:p>
        </p:txBody>
      </p:sp>
    </p:spTree>
    <p:extLst>
      <p:ext uri="{BB962C8B-B14F-4D97-AF65-F5344CB8AC3E}">
        <p14:creationId xmlns:p14="http://schemas.microsoft.com/office/powerpoint/2010/main" val="294616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93298"/>
            <a:ext cx="6929678" cy="52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ctr"/>
            <a:r>
              <a:rPr lang="en-US" sz="6000"/>
              <a:t>Bem vindos ao mundo da</a:t>
            </a:r>
            <a:endParaRPr lang="pt-BR" sz="6000" b="1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671638" y="5664200"/>
            <a:ext cx="8229600" cy="43894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sz="4000"/>
              <a:t>Tenham um ótimo dia !!!</a:t>
            </a:r>
            <a:endParaRPr lang="pt-BR" sz="4000"/>
          </a:p>
        </p:txBody>
      </p:sp>
      <p:pic>
        <p:nvPicPr>
          <p:cNvPr id="24580" name="Picture 2" descr="http://www.fucamp.edu.br/wp-content/uploads/2013/01/B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87588"/>
            <a:ext cx="4032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ORGÃOS GENITAIS FEMININOS</a:t>
            </a:r>
          </a:p>
        </p:txBody>
      </p:sp>
      <p:pic>
        <p:nvPicPr>
          <p:cNvPr id="4" name="Picture 9" descr="N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7" y="1634544"/>
            <a:ext cx="4721385" cy="43204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Conector de seta reta 8"/>
          <p:cNvCxnSpPr/>
          <p:nvPr/>
        </p:nvCxnSpPr>
        <p:spPr>
          <a:xfrm>
            <a:off x="3044259" y="2420888"/>
            <a:ext cx="30399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869099" y="2132856"/>
            <a:ext cx="29990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3044259" y="2780928"/>
            <a:ext cx="33999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869099" y="4653136"/>
            <a:ext cx="3719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3419872" y="515719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156176" y="217524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ovários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940152" y="190127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tubas uterinas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444208" y="253528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útero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308304" y="491155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pudendo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feminino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732240" y="436510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vagina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00034" y="114298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Os órgãos genitais femininos incluem: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OVÁRIOS</a:t>
            </a:r>
          </a:p>
        </p:txBody>
      </p:sp>
      <p:pic>
        <p:nvPicPr>
          <p:cNvPr id="4" name="Picture 9" descr="N-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96752"/>
            <a:ext cx="4265515" cy="5112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1412776"/>
            <a:ext cx="36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LOCALIZAÇÃO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5224" y="2636912"/>
            <a:ext cx="428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Cavidade pélvica: parte superior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Fixados por uma dobra do peritônio –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mesovário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1907704" y="3501008"/>
            <a:ext cx="6048672" cy="151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OVÁRIOS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5498"/>
            <a:ext cx="4082116" cy="509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3203848" y="2996952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804248" y="27809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hilo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1898028" y="3150260"/>
            <a:ext cx="0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763688" y="40677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Ligamentos útero-ováricos</a:t>
            </a:r>
          </a:p>
        </p:txBody>
      </p:sp>
    </p:spTree>
    <p:extLst>
      <p:ext uri="{BB962C8B-B14F-4D97-AF65-F5344CB8AC3E}">
        <p14:creationId xmlns:p14="http://schemas.microsoft.com/office/powerpoint/2010/main" val="325963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2927"/>
            <a:ext cx="5832648" cy="510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51520" y="44371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Anel inguinal superficial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252536" y="21328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Anel inguinal profundo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2008" y="154750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Ligamento redondo do útero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156176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vagina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516216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Cúpula vaginal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64560" y="16288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Reto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627784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Bexiga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427984" y="60119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Abertura vaginal externa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427984" y="12953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útero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499992" y="51659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Ligamento do ovário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483768" y="79359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Tuba uterina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V="1">
            <a:off x="3491880" y="1162927"/>
            <a:ext cx="0" cy="835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3923928" y="1081627"/>
            <a:ext cx="576064" cy="1339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3549860" y="17635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ovário</a:t>
            </a:r>
          </a:p>
        </p:txBody>
      </p:sp>
    </p:spTree>
    <p:extLst>
      <p:ext uri="{BB962C8B-B14F-4D97-AF65-F5344CB8AC3E}">
        <p14:creationId xmlns:p14="http://schemas.microsoft.com/office/powerpoint/2010/main" val="332680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OVÁRIOS/TUBAS UTERINAS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9959"/>
            <a:ext cx="6048672" cy="481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515719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Istmo da tuba uterina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80528" y="284364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Ampola  da tuba uterina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32240" y="198884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infundíbulo  da tuba uterina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76256" y="14818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Abertura da tuba uterina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4008" y="53732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Fundo do útero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020272" y="290578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Fímbrias</a:t>
            </a:r>
          </a:p>
        </p:txBody>
      </p:sp>
    </p:spTree>
    <p:extLst>
      <p:ext uri="{BB962C8B-B14F-4D97-AF65-F5344CB8AC3E}">
        <p14:creationId xmlns:p14="http://schemas.microsoft.com/office/powerpoint/2010/main" val="6452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ÚTERO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7" descr="N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2058938"/>
            <a:ext cx="6118972" cy="41063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79912" y="26369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Fundo do útero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07904" y="38517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Corpo do útero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22420" y="42210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Ligamento largo do útero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07904" y="50758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Colo do útero</a:t>
            </a:r>
          </a:p>
        </p:txBody>
      </p:sp>
    </p:spTree>
    <p:extLst>
      <p:ext uri="{BB962C8B-B14F-4D97-AF65-F5344CB8AC3E}">
        <p14:creationId xmlns:p14="http://schemas.microsoft.com/office/powerpoint/2010/main" val="116450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75632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20393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59632" y="48598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Ligamento largo</a:t>
            </a:r>
          </a:p>
        </p:txBody>
      </p:sp>
    </p:spTree>
    <p:extLst>
      <p:ext uri="{BB962C8B-B14F-4D97-AF65-F5344CB8AC3E}">
        <p14:creationId xmlns:p14="http://schemas.microsoft.com/office/powerpoint/2010/main" val="27542668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em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671</Words>
  <Application>Microsoft Office PowerPoint</Application>
  <PresentationFormat>Apresentação na tela (4:3)</PresentationFormat>
  <Paragraphs>186</Paragraphs>
  <Slides>23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5" baseType="lpstr">
      <vt:lpstr>Arial</vt:lpstr>
      <vt:lpstr>Bookman Old Style</vt:lpstr>
      <vt:lpstr>Calibri</vt:lpstr>
      <vt:lpstr>Constantia</vt:lpstr>
      <vt:lpstr>Georgia</vt:lpstr>
      <vt:lpstr>Gill Sans MT</vt:lpstr>
      <vt:lpstr>Wingdings</vt:lpstr>
      <vt:lpstr>Wingdings 2</vt:lpstr>
      <vt:lpstr>Wingdings 3</vt:lpstr>
      <vt:lpstr>TS101674551</vt:lpstr>
      <vt:lpstr>Fluxo</vt:lpstr>
      <vt:lpstr>1_Origem</vt:lpstr>
      <vt:lpstr>Revisão - Biologia Sistemas: Visão geral </vt:lpstr>
      <vt:lpstr>ORGÃOS GENITAIS FEMININOS</vt:lpstr>
      <vt:lpstr>ORGÃOS GENITAIS FEMININOS</vt:lpstr>
      <vt:lpstr>OVÁRIOS</vt:lpstr>
      <vt:lpstr>OVÁRIOS</vt:lpstr>
      <vt:lpstr>Apresentação do PowerPoint</vt:lpstr>
      <vt:lpstr>OVÁRIOS/TUBAS UTERINAS</vt:lpstr>
      <vt:lpstr>ÚTERO</vt:lpstr>
      <vt:lpstr>Apresentação do PowerPoint</vt:lpstr>
      <vt:lpstr>ÚTERO</vt:lpstr>
      <vt:lpstr>ÚTERO</vt:lpstr>
      <vt:lpstr>ÚTERO</vt:lpstr>
      <vt:lpstr>ÚTERO</vt:lpstr>
      <vt:lpstr>Apresentação do PowerPoint</vt:lpstr>
      <vt:lpstr>PUDENDO FEMININO</vt:lpstr>
      <vt:lpstr>PERÍNEO</vt:lpstr>
      <vt:lpstr>TRIÂNGULO UROGENITAL</vt:lpstr>
      <vt:lpstr>PERÍNEO</vt:lpstr>
      <vt:lpstr>ORGÃOS GENITAIS EXTERNOS</vt:lpstr>
      <vt:lpstr>Apresentação do PowerPoint</vt:lpstr>
      <vt:lpstr>MAMAS</vt:lpstr>
      <vt:lpstr>Apresentação do PowerPoint</vt:lpstr>
      <vt:lpstr>Bem vindos ao mundo 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de Doenças Metabólicas  Alterations in the spermatic function generated by obesity in rats.</dc:title>
  <dc:creator/>
  <cp:lastModifiedBy/>
  <cp:revision>42</cp:revision>
  <dcterms:created xsi:type="dcterms:W3CDTF">2011-10-17T22:24:22Z</dcterms:created>
  <dcterms:modified xsi:type="dcterms:W3CDTF">2024-11-01T12:48:36Z</dcterms:modified>
  <cp:version/>
</cp:coreProperties>
</file>